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1" r:id="rId4"/>
    <p:sldId id="262" r:id="rId5"/>
    <p:sldId id="259" r:id="rId6"/>
    <p:sldId id="263" r:id="rId7"/>
    <p:sldId id="265" r:id="rId8"/>
    <p:sldId id="267" r:id="rId9"/>
    <p:sldId id="264" r:id="rId10"/>
    <p:sldId id="25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E95424-DD3B-464D-A41C-282ED5660480}" v="2" dt="2024-01-06T20:13:25.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ek ozkan" userId="4f223caa620c6ee0" providerId="LiveId" clId="{59E95424-DD3B-464D-A41C-282ED5660480}"/>
    <pc:docChg chg="custSel addSld modSld sldOrd">
      <pc:chgData name="melek ozkan" userId="4f223caa620c6ee0" providerId="LiveId" clId="{59E95424-DD3B-464D-A41C-282ED5660480}" dt="2024-01-06T20:41:39.586" v="1902"/>
      <pc:docMkLst>
        <pc:docMk/>
      </pc:docMkLst>
      <pc:sldChg chg="modSp new mod">
        <pc:chgData name="melek ozkan" userId="4f223caa620c6ee0" providerId="LiveId" clId="{59E95424-DD3B-464D-A41C-282ED5660480}" dt="2024-01-06T20:02:17.824" v="217" actId="20577"/>
        <pc:sldMkLst>
          <pc:docMk/>
          <pc:sldMk cId="67383806" sldId="263"/>
        </pc:sldMkLst>
        <pc:spChg chg="mod">
          <ac:chgData name="melek ozkan" userId="4f223caa620c6ee0" providerId="LiveId" clId="{59E95424-DD3B-464D-A41C-282ED5660480}" dt="2024-01-06T19:55:31.127" v="43" actId="20577"/>
          <ac:spMkLst>
            <pc:docMk/>
            <pc:sldMk cId="67383806" sldId="263"/>
            <ac:spMk id="2" creationId="{5994DCEF-3BD0-3AA6-A7EB-E9E23BB20516}"/>
          </ac:spMkLst>
        </pc:spChg>
        <pc:spChg chg="mod">
          <ac:chgData name="melek ozkan" userId="4f223caa620c6ee0" providerId="LiveId" clId="{59E95424-DD3B-464D-A41C-282ED5660480}" dt="2024-01-06T20:02:17.824" v="217" actId="20577"/>
          <ac:spMkLst>
            <pc:docMk/>
            <pc:sldMk cId="67383806" sldId="263"/>
            <ac:spMk id="3" creationId="{491ECEF5-2A82-056D-C41D-DEEE4F01713D}"/>
          </ac:spMkLst>
        </pc:spChg>
      </pc:sldChg>
      <pc:sldChg chg="addSp delSp modSp new mod ord">
        <pc:chgData name="melek ozkan" userId="4f223caa620c6ee0" providerId="LiveId" clId="{59E95424-DD3B-464D-A41C-282ED5660480}" dt="2024-01-06T20:15:32.800" v="831"/>
        <pc:sldMkLst>
          <pc:docMk/>
          <pc:sldMk cId="3170126722" sldId="264"/>
        </pc:sldMkLst>
        <pc:spChg chg="del mod">
          <ac:chgData name="melek ozkan" userId="4f223caa620c6ee0" providerId="LiveId" clId="{59E95424-DD3B-464D-A41C-282ED5660480}" dt="2024-01-06T20:08:17.898" v="325" actId="22"/>
          <ac:spMkLst>
            <pc:docMk/>
            <pc:sldMk cId="3170126722" sldId="264"/>
            <ac:spMk id="3" creationId="{0C7C08E2-0BCC-6556-9796-B6D85C614A44}"/>
          </ac:spMkLst>
        </pc:spChg>
        <pc:picChg chg="add mod ord modCrop">
          <ac:chgData name="melek ozkan" userId="4f223caa620c6ee0" providerId="LiveId" clId="{59E95424-DD3B-464D-A41C-282ED5660480}" dt="2024-01-06T20:08:39.232" v="330" actId="1076"/>
          <ac:picMkLst>
            <pc:docMk/>
            <pc:sldMk cId="3170126722" sldId="264"/>
            <ac:picMk id="5" creationId="{D74FDE0D-FBBD-4C3D-D4C1-256F271861D4}"/>
          </ac:picMkLst>
        </pc:picChg>
      </pc:sldChg>
      <pc:sldChg chg="modSp new mod">
        <pc:chgData name="melek ozkan" userId="4f223caa620c6ee0" providerId="LiveId" clId="{59E95424-DD3B-464D-A41C-282ED5660480}" dt="2024-01-06T20:36:16.740" v="1644" actId="27636"/>
        <pc:sldMkLst>
          <pc:docMk/>
          <pc:sldMk cId="2291183956" sldId="265"/>
        </pc:sldMkLst>
        <pc:spChg chg="mod">
          <ac:chgData name="melek ozkan" userId="4f223caa620c6ee0" providerId="LiveId" clId="{59E95424-DD3B-464D-A41C-282ED5660480}" dt="2024-01-06T20:36:07.871" v="1642" actId="1076"/>
          <ac:spMkLst>
            <pc:docMk/>
            <pc:sldMk cId="2291183956" sldId="265"/>
            <ac:spMk id="2" creationId="{0268D2A3-6036-36EF-FC70-5950CDE5B396}"/>
          </ac:spMkLst>
        </pc:spChg>
        <pc:spChg chg="mod">
          <ac:chgData name="melek ozkan" userId="4f223caa620c6ee0" providerId="LiveId" clId="{59E95424-DD3B-464D-A41C-282ED5660480}" dt="2024-01-06T20:36:16.740" v="1644" actId="27636"/>
          <ac:spMkLst>
            <pc:docMk/>
            <pc:sldMk cId="2291183956" sldId="265"/>
            <ac:spMk id="3" creationId="{A8B07E5C-54EB-7749-BBD4-D8F4948370CC}"/>
          </ac:spMkLst>
        </pc:spChg>
      </pc:sldChg>
      <pc:sldChg chg="addSp new mod ord">
        <pc:chgData name="melek ozkan" userId="4f223caa620c6ee0" providerId="LiveId" clId="{59E95424-DD3B-464D-A41C-282ED5660480}" dt="2024-01-06T20:41:39.586" v="1902"/>
        <pc:sldMkLst>
          <pc:docMk/>
          <pc:sldMk cId="2769704977" sldId="266"/>
        </pc:sldMkLst>
        <pc:picChg chg="add">
          <ac:chgData name="melek ozkan" userId="4f223caa620c6ee0" providerId="LiveId" clId="{59E95424-DD3B-464D-A41C-282ED5660480}" dt="2024-01-06T20:28:22.260" v="859" actId="22"/>
          <ac:picMkLst>
            <pc:docMk/>
            <pc:sldMk cId="2769704977" sldId="266"/>
            <ac:picMk id="5" creationId="{0701F193-B34F-303E-04A9-2CA43B9F82B7}"/>
          </ac:picMkLst>
        </pc:picChg>
      </pc:sldChg>
      <pc:sldChg chg="modSp new mod">
        <pc:chgData name="melek ozkan" userId="4f223caa620c6ee0" providerId="LiveId" clId="{59E95424-DD3B-464D-A41C-282ED5660480}" dt="2024-01-06T20:40:50.382" v="1900" actId="255"/>
        <pc:sldMkLst>
          <pc:docMk/>
          <pc:sldMk cId="3582897659" sldId="267"/>
        </pc:sldMkLst>
        <pc:spChg chg="mod">
          <ac:chgData name="melek ozkan" userId="4f223caa620c6ee0" providerId="LiveId" clId="{59E95424-DD3B-464D-A41C-282ED5660480}" dt="2024-01-06T20:39:56.320" v="1895" actId="1076"/>
          <ac:spMkLst>
            <pc:docMk/>
            <pc:sldMk cId="3582897659" sldId="267"/>
            <ac:spMk id="2" creationId="{04188528-0250-5E82-2F2C-A6041B1CC8E5}"/>
          </ac:spMkLst>
        </pc:spChg>
        <pc:spChg chg="mod">
          <ac:chgData name="melek ozkan" userId="4f223caa620c6ee0" providerId="LiveId" clId="{59E95424-DD3B-464D-A41C-282ED5660480}" dt="2024-01-06T20:40:50.382" v="1900" actId="255"/>
          <ac:spMkLst>
            <pc:docMk/>
            <pc:sldMk cId="3582897659" sldId="267"/>
            <ac:spMk id="3" creationId="{54CE2107-B93F-22BF-52DC-FB758739A98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2A54C80-263E-416B-A8E0-580EDEADCBDC}" type="datetimeFigureOut">
              <a:rPr lang="en-US" dirty="0"/>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D054DE-5AB2-99F7-E5C0-3B5E4021C5B3}"/>
              </a:ext>
            </a:extLst>
          </p:cNvPr>
          <p:cNvSpPr>
            <a:spLocks noGrp="1"/>
          </p:cNvSpPr>
          <p:nvPr>
            <p:ph type="ctrTitle"/>
          </p:nvPr>
        </p:nvSpPr>
        <p:spPr>
          <a:xfrm>
            <a:off x="440266" y="3429000"/>
            <a:ext cx="9262533" cy="1646302"/>
          </a:xfrm>
        </p:spPr>
        <p:txBody>
          <a:bodyPr/>
          <a:lstStyle/>
          <a:p>
            <a:pPr algn="ctr"/>
            <a:r>
              <a:rPr lang="tr-TR" dirty="0"/>
              <a:t>GEBZE TEKNİK ÜNİVERSİTESİ SÜRDÜRÜLEBİLİRLİK OFİSİ KOORDİNATÖRLÜĞÜ</a:t>
            </a:r>
          </a:p>
        </p:txBody>
      </p:sp>
      <p:pic>
        <p:nvPicPr>
          <p:cNvPr id="5" name="Resim 4">
            <a:extLst>
              <a:ext uri="{FF2B5EF4-FFF2-40B4-BE49-F238E27FC236}">
                <a16:creationId xmlns:a16="http://schemas.microsoft.com/office/drawing/2014/main" id="{03988F40-4F2D-FE44-485F-2D96D3A9E4B8}"/>
              </a:ext>
            </a:extLst>
          </p:cNvPr>
          <p:cNvPicPr>
            <a:picLocks noChangeAspect="1"/>
          </p:cNvPicPr>
          <p:nvPr/>
        </p:nvPicPr>
        <p:blipFill rotWithShape="1">
          <a:blip r:embed="rId2"/>
          <a:srcRect l="1" r="427" b="7432"/>
          <a:stretch/>
        </p:blipFill>
        <p:spPr>
          <a:xfrm>
            <a:off x="0" y="0"/>
            <a:ext cx="3180772" cy="1821647"/>
          </a:xfrm>
          <a:prstGeom prst="rect">
            <a:avLst/>
          </a:prstGeom>
        </p:spPr>
      </p:pic>
      <p:pic>
        <p:nvPicPr>
          <p:cNvPr id="7" name="Resim 6">
            <a:extLst>
              <a:ext uri="{FF2B5EF4-FFF2-40B4-BE49-F238E27FC236}">
                <a16:creationId xmlns:a16="http://schemas.microsoft.com/office/drawing/2014/main" id="{4724F90A-CD0B-7DB6-827B-015BCA4757F4}"/>
              </a:ext>
            </a:extLst>
          </p:cNvPr>
          <p:cNvPicPr>
            <a:picLocks noChangeAspect="1"/>
          </p:cNvPicPr>
          <p:nvPr/>
        </p:nvPicPr>
        <p:blipFill>
          <a:blip r:embed="rId3"/>
          <a:stretch>
            <a:fillRect/>
          </a:stretch>
        </p:blipFill>
        <p:spPr>
          <a:xfrm>
            <a:off x="8539296" y="0"/>
            <a:ext cx="3652704" cy="1641069"/>
          </a:xfrm>
          <a:prstGeom prst="rect">
            <a:avLst/>
          </a:prstGeom>
        </p:spPr>
      </p:pic>
    </p:spTree>
    <p:extLst>
      <p:ext uri="{BB962C8B-B14F-4D97-AF65-F5344CB8AC3E}">
        <p14:creationId xmlns:p14="http://schemas.microsoft.com/office/powerpoint/2010/main" val="1975420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C1234B5-F3C2-0537-DC7B-D3DB37B82450}"/>
              </a:ext>
            </a:extLst>
          </p:cNvPr>
          <p:cNvPicPr>
            <a:picLocks noChangeAspect="1"/>
          </p:cNvPicPr>
          <p:nvPr/>
        </p:nvPicPr>
        <p:blipFill>
          <a:blip r:embed="rId2"/>
          <a:stretch>
            <a:fillRect/>
          </a:stretch>
        </p:blipFill>
        <p:spPr>
          <a:xfrm>
            <a:off x="1744718" y="814958"/>
            <a:ext cx="6926316" cy="5480332"/>
          </a:xfrm>
          <a:prstGeom prst="rect">
            <a:avLst/>
          </a:prstGeom>
        </p:spPr>
      </p:pic>
    </p:spTree>
    <p:extLst>
      <p:ext uri="{BB962C8B-B14F-4D97-AF65-F5344CB8AC3E}">
        <p14:creationId xmlns:p14="http://schemas.microsoft.com/office/powerpoint/2010/main" val="1921534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B878D5-286F-F7C5-7D18-BD49412B7A4E}"/>
              </a:ext>
            </a:extLst>
          </p:cNvPr>
          <p:cNvSpPr>
            <a:spLocks noGrp="1"/>
          </p:cNvSpPr>
          <p:nvPr>
            <p:ph type="title"/>
          </p:nvPr>
        </p:nvSpPr>
        <p:spPr>
          <a:xfrm>
            <a:off x="301414" y="213707"/>
            <a:ext cx="9809538" cy="1320800"/>
          </a:xfrm>
        </p:spPr>
        <p:txBody>
          <a:bodyPr>
            <a:normAutofit fontScale="90000"/>
          </a:bodyPr>
          <a:lstStyle/>
          <a:p>
            <a:pPr algn="ctr"/>
            <a:r>
              <a:rPr lang="tr-TR" dirty="0" err="1"/>
              <a:t>Sustainable</a:t>
            </a:r>
            <a:r>
              <a:rPr lang="tr-TR" dirty="0"/>
              <a:t> </a:t>
            </a:r>
            <a:r>
              <a:rPr lang="tr-TR" dirty="0"/>
              <a:t>D</a:t>
            </a:r>
            <a:r>
              <a:rPr lang="tr-TR" dirty="0" smtClean="0"/>
              <a:t>evelopment </a:t>
            </a:r>
            <a:r>
              <a:rPr lang="tr-TR" dirty="0" err="1"/>
              <a:t>G</a:t>
            </a:r>
            <a:r>
              <a:rPr lang="tr-TR" dirty="0" err="1" smtClean="0"/>
              <a:t>oals</a:t>
            </a:r>
            <a:r>
              <a:rPr lang="tr-TR" dirty="0" smtClean="0"/>
              <a:t> </a:t>
            </a:r>
            <a:r>
              <a:rPr lang="tr-TR" dirty="0"/>
              <a:t>(SDG) </a:t>
            </a:r>
            <a:br>
              <a:rPr lang="tr-TR" dirty="0"/>
            </a:br>
            <a:r>
              <a:rPr lang="tr-TR" dirty="0"/>
              <a:t>Sürdürülebilir </a:t>
            </a:r>
            <a:r>
              <a:rPr lang="tr-TR" dirty="0"/>
              <a:t>K</a:t>
            </a:r>
            <a:r>
              <a:rPr lang="tr-TR" dirty="0" smtClean="0"/>
              <a:t>alkınma </a:t>
            </a:r>
            <a:r>
              <a:rPr lang="tr-TR" dirty="0"/>
              <a:t>H</a:t>
            </a:r>
            <a:r>
              <a:rPr lang="tr-TR" dirty="0" smtClean="0"/>
              <a:t>edefleri </a:t>
            </a:r>
            <a:r>
              <a:rPr lang="tr-TR" dirty="0"/>
              <a:t>(Küresel Hedefler)</a:t>
            </a:r>
          </a:p>
        </p:txBody>
      </p:sp>
      <p:sp>
        <p:nvSpPr>
          <p:cNvPr id="3" name="İçerik Yer Tutucusu 2">
            <a:extLst>
              <a:ext uri="{FF2B5EF4-FFF2-40B4-BE49-F238E27FC236}">
                <a16:creationId xmlns:a16="http://schemas.microsoft.com/office/drawing/2014/main" id="{AFD8B48D-5F10-AFB6-59DC-BD641AFF5272}"/>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B9BF3BCE-2CA1-0DDA-330C-CD7C8BA373C0}"/>
              </a:ext>
            </a:extLst>
          </p:cNvPr>
          <p:cNvPicPr>
            <a:picLocks noChangeAspect="1"/>
          </p:cNvPicPr>
          <p:nvPr/>
        </p:nvPicPr>
        <p:blipFill rotWithShape="1">
          <a:blip r:embed="rId2"/>
          <a:srcRect l="3999" t="10665" r="4918" b="15408"/>
          <a:stretch/>
        </p:blipFill>
        <p:spPr>
          <a:xfrm>
            <a:off x="0" y="1631923"/>
            <a:ext cx="11104880" cy="5069839"/>
          </a:xfrm>
          <a:prstGeom prst="rect">
            <a:avLst/>
          </a:prstGeom>
        </p:spPr>
      </p:pic>
    </p:spTree>
    <p:extLst>
      <p:ext uri="{BB962C8B-B14F-4D97-AF65-F5344CB8AC3E}">
        <p14:creationId xmlns:p14="http://schemas.microsoft.com/office/powerpoint/2010/main" val="3083807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8523CC-00E7-47C2-BB92-F105AB87106D}"/>
              </a:ext>
            </a:extLst>
          </p:cNvPr>
          <p:cNvSpPr>
            <a:spLocks noGrp="1"/>
          </p:cNvSpPr>
          <p:nvPr>
            <p:ph type="title"/>
          </p:nvPr>
        </p:nvSpPr>
        <p:spPr/>
        <p:txBody>
          <a:bodyPr/>
          <a:lstStyle/>
          <a:p>
            <a:pPr algn="ctr"/>
            <a:r>
              <a:rPr lang="tr-TR" dirty="0"/>
              <a:t>Birleşmiş Milletler sürdürülebilirlik hedefleri nasıl oluştu</a:t>
            </a:r>
          </a:p>
        </p:txBody>
      </p:sp>
      <p:sp>
        <p:nvSpPr>
          <p:cNvPr id="3" name="İçerik Yer Tutucusu 2">
            <a:extLst>
              <a:ext uri="{FF2B5EF4-FFF2-40B4-BE49-F238E27FC236}">
                <a16:creationId xmlns:a16="http://schemas.microsoft.com/office/drawing/2014/main" id="{8D7DFF2C-9725-E712-84EE-B4F523366C81}"/>
              </a:ext>
            </a:extLst>
          </p:cNvPr>
          <p:cNvSpPr>
            <a:spLocks noGrp="1"/>
          </p:cNvSpPr>
          <p:nvPr>
            <p:ph idx="1"/>
          </p:nvPr>
        </p:nvSpPr>
        <p:spPr/>
        <p:txBody>
          <a:bodyPr/>
          <a:lstStyle/>
          <a:p>
            <a:r>
              <a:rPr lang="tr-TR" dirty="0"/>
              <a:t>Haziran 1992'de Brezilya'nın Rio de Janeiro kentinde düzenlenen Dünya Zirvesi'nde 178'den fazla ülke, insan yaşamını iyileştirmek ve çevreyi korumak amacıyla sürdürülebilir kalkınma için küresel bir ortaklık kurmaya yönelik kapsamlı bir eylem planı olan Gündem 21'i kabul etti.</a:t>
            </a:r>
          </a:p>
          <a:p>
            <a:r>
              <a:rPr lang="tr-TR" dirty="0"/>
              <a:t>Bu tarihten itibaren 30 yıllık süreçte çevrenin korunması ve insanların iyi şartlarda yaşamasına yönelik çeşitli eylem planları ve protokoller imzalanarak uygulamaya geçirilmiştir. </a:t>
            </a:r>
          </a:p>
          <a:p>
            <a:r>
              <a:rPr lang="tr-TR" dirty="0"/>
              <a:t>Bunlardan en önemlilerinden biri 2015 te imzalanan İklim değişimine dikkat çeken </a:t>
            </a:r>
            <a:r>
              <a:rPr lang="tr-TR" b="1" dirty="0"/>
              <a:t>Paris Anlaşması</a:t>
            </a:r>
            <a:r>
              <a:rPr lang="tr-TR" dirty="0"/>
              <a:t>dır.</a:t>
            </a:r>
          </a:p>
        </p:txBody>
      </p:sp>
    </p:spTree>
    <p:extLst>
      <p:ext uri="{BB962C8B-B14F-4D97-AF65-F5344CB8AC3E}">
        <p14:creationId xmlns:p14="http://schemas.microsoft.com/office/powerpoint/2010/main" val="2942164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8FCA6FA-8DD7-E9D2-B4EB-D4BE5BA5D86C}"/>
              </a:ext>
            </a:extLst>
          </p:cNvPr>
          <p:cNvSpPr>
            <a:spLocks noGrp="1"/>
          </p:cNvSpPr>
          <p:nvPr>
            <p:ph idx="1"/>
          </p:nvPr>
        </p:nvSpPr>
        <p:spPr>
          <a:xfrm>
            <a:off x="620110" y="1534510"/>
            <a:ext cx="8555421" cy="3689132"/>
          </a:xfrm>
        </p:spPr>
        <p:txBody>
          <a:bodyPr>
            <a:normAutofit/>
          </a:bodyPr>
          <a:lstStyle/>
          <a:p>
            <a:pPr algn="just"/>
            <a:r>
              <a:rPr lang="tr-TR" sz="2800" dirty="0"/>
              <a:t>Birleşmiş Milletler 2030 yılına kadar sürdürülebilirlik kalkınma hedeflerinin gerçekleştirilmesini amaçlamaktadır. Bu amaca ulaşılabilmek için  Sürdürülebilir Kalkınma </a:t>
            </a:r>
            <a:r>
              <a:rPr lang="tr-TR" sz="2800" dirty="0" smtClean="0"/>
              <a:t>Hedeflerinin </a:t>
            </a:r>
            <a:r>
              <a:rPr lang="tr-TR" sz="2800" dirty="0"/>
              <a:t>geniş çapta sahiplenilmesi, tüm ülkelerin küresel hedefleri uygulamaya yönelik güçlü bir kararlılığa sahip olması gerekmektedir. </a:t>
            </a:r>
          </a:p>
        </p:txBody>
      </p:sp>
    </p:spTree>
    <p:extLst>
      <p:ext uri="{BB962C8B-B14F-4D97-AF65-F5344CB8AC3E}">
        <p14:creationId xmlns:p14="http://schemas.microsoft.com/office/powerpoint/2010/main" val="392703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D3DC5A-EE99-BC94-3B21-AF5BA4B88CE1}"/>
              </a:ext>
            </a:extLst>
          </p:cNvPr>
          <p:cNvSpPr>
            <a:spLocks noGrp="1"/>
          </p:cNvSpPr>
          <p:nvPr>
            <p:ph type="title"/>
          </p:nvPr>
        </p:nvSpPr>
        <p:spPr/>
        <p:txBody>
          <a:bodyPr/>
          <a:lstStyle/>
          <a:p>
            <a:pPr algn="ctr"/>
            <a:r>
              <a:rPr lang="tr-TR" dirty="0"/>
              <a:t>Koordinatörlük </a:t>
            </a:r>
            <a:r>
              <a:rPr lang="tr-TR" dirty="0" smtClean="0"/>
              <a:t>Amaç </a:t>
            </a:r>
            <a:r>
              <a:rPr lang="tr-TR" dirty="0"/>
              <a:t>V</a:t>
            </a:r>
            <a:r>
              <a:rPr lang="tr-TR" dirty="0" smtClean="0"/>
              <a:t>e </a:t>
            </a:r>
            <a:r>
              <a:rPr lang="tr-TR" dirty="0"/>
              <a:t>H</a:t>
            </a:r>
            <a:r>
              <a:rPr lang="tr-TR" dirty="0" smtClean="0"/>
              <a:t>edefleri</a:t>
            </a:r>
            <a:endParaRPr lang="tr-TR" dirty="0"/>
          </a:p>
        </p:txBody>
      </p:sp>
      <p:sp>
        <p:nvSpPr>
          <p:cNvPr id="3" name="İçerik Yer Tutucusu 2">
            <a:extLst>
              <a:ext uri="{FF2B5EF4-FFF2-40B4-BE49-F238E27FC236}">
                <a16:creationId xmlns:a16="http://schemas.microsoft.com/office/drawing/2014/main" id="{082371CA-D58A-A838-F063-D968A4E89375}"/>
              </a:ext>
            </a:extLst>
          </p:cNvPr>
          <p:cNvSpPr>
            <a:spLocks noGrp="1"/>
          </p:cNvSpPr>
          <p:nvPr>
            <p:ph idx="1"/>
          </p:nvPr>
        </p:nvSpPr>
        <p:spPr>
          <a:xfrm>
            <a:off x="515007" y="1355835"/>
            <a:ext cx="9385738" cy="4645572"/>
          </a:xfrm>
        </p:spPr>
        <p:txBody>
          <a:bodyPr>
            <a:normAutofit fontScale="85000" lnSpcReduction="20000"/>
          </a:bodyPr>
          <a:lstStyle/>
          <a:p>
            <a:pPr algn="l">
              <a:buFont typeface="Wingdings" panose="05000000000000000000" pitchFamily="2" charset="2"/>
              <a:buChar char="Ø"/>
            </a:pPr>
            <a:r>
              <a:rPr lang="en-US" sz="2100" i="0" dirty="0" err="1" smtClean="0">
                <a:solidFill>
                  <a:srgbClr val="202122"/>
                </a:solidFill>
                <a:effectLst/>
                <a:latin typeface="Trebuchet MS (Gövde)"/>
              </a:rPr>
              <a:t>Sürdürülebilirlik</a:t>
            </a:r>
            <a:r>
              <a:rPr lang="en-US" sz="2100" i="0" dirty="0">
                <a:solidFill>
                  <a:srgbClr val="202122"/>
                </a:solidFill>
                <a:effectLst/>
                <a:latin typeface="Trebuchet MS (Gövde)"/>
              </a:rPr>
              <a:t>, </a:t>
            </a:r>
            <a:r>
              <a:rPr lang="tr-TR" sz="2100" i="0" dirty="0">
                <a:solidFill>
                  <a:srgbClr val="202122"/>
                </a:solidFill>
                <a:effectLst/>
                <a:latin typeface="Trebuchet MS (Gövde)"/>
              </a:rPr>
              <a:t>doğal kaynakların tükenmesini önleyerek ekolojik dengenin korunması ve </a:t>
            </a:r>
            <a:r>
              <a:rPr lang="en-US" sz="2100" i="0" dirty="0" err="1">
                <a:solidFill>
                  <a:srgbClr val="202122"/>
                </a:solidFill>
                <a:effectLst/>
                <a:latin typeface="Trebuchet MS (Gövde)"/>
              </a:rPr>
              <a:t>insanların</a:t>
            </a:r>
            <a:r>
              <a:rPr lang="tr-TR" sz="2100" i="0" dirty="0">
                <a:solidFill>
                  <a:srgbClr val="202122"/>
                </a:solidFill>
                <a:effectLst/>
                <a:latin typeface="Trebuchet MS (Gövde)"/>
              </a:rPr>
              <a:t> özellikle gelecek nesillerin </a:t>
            </a:r>
            <a:r>
              <a:rPr lang="en-US" sz="2100" i="0" dirty="0">
                <a:solidFill>
                  <a:srgbClr val="202122"/>
                </a:solidFill>
                <a:effectLst/>
                <a:latin typeface="Trebuchet MS (Gövde)"/>
              </a:rPr>
              <a:t> </a:t>
            </a:r>
            <a:r>
              <a:rPr lang="en-US" sz="2100" i="0" dirty="0" err="1">
                <a:solidFill>
                  <a:srgbClr val="202122"/>
                </a:solidFill>
                <a:effectLst/>
                <a:latin typeface="Trebuchet MS (Gövde)"/>
              </a:rPr>
              <a:t>Dünya'da</a:t>
            </a:r>
            <a:r>
              <a:rPr lang="en-US" sz="2100" i="0" dirty="0">
                <a:solidFill>
                  <a:srgbClr val="202122"/>
                </a:solidFill>
                <a:effectLst/>
                <a:latin typeface="Trebuchet MS (Gövde)"/>
              </a:rPr>
              <a:t> </a:t>
            </a:r>
            <a:r>
              <a:rPr lang="en-US" sz="2100" i="0" dirty="0" err="1">
                <a:solidFill>
                  <a:srgbClr val="202122"/>
                </a:solidFill>
                <a:effectLst/>
                <a:latin typeface="Trebuchet MS (Gövde)"/>
              </a:rPr>
              <a:t>uzun</a:t>
            </a:r>
            <a:r>
              <a:rPr lang="en-US" sz="2100" i="0" dirty="0">
                <a:solidFill>
                  <a:srgbClr val="202122"/>
                </a:solidFill>
                <a:effectLst/>
                <a:latin typeface="Trebuchet MS (Gövde)"/>
              </a:rPr>
              <a:t> </a:t>
            </a:r>
            <a:r>
              <a:rPr lang="en-US" sz="2100" i="0" dirty="0" err="1">
                <a:solidFill>
                  <a:srgbClr val="202122"/>
                </a:solidFill>
                <a:effectLst/>
                <a:latin typeface="Trebuchet MS (Gövde)"/>
              </a:rPr>
              <a:t>süre</a:t>
            </a:r>
            <a:r>
              <a:rPr lang="en-US" sz="2100" i="0" dirty="0">
                <a:solidFill>
                  <a:srgbClr val="202122"/>
                </a:solidFill>
                <a:effectLst/>
                <a:latin typeface="Trebuchet MS (Gövde)"/>
              </a:rPr>
              <a:t> </a:t>
            </a:r>
            <a:r>
              <a:rPr lang="tr-TR" sz="2100" i="0" dirty="0" smtClean="0">
                <a:solidFill>
                  <a:srgbClr val="202122"/>
                </a:solidFill>
                <a:effectLst/>
                <a:latin typeface="Trebuchet MS (Gövde)"/>
              </a:rPr>
              <a:t>var olabilmesi </a:t>
            </a:r>
            <a:r>
              <a:rPr lang="tr-TR" sz="2100" i="0" dirty="0">
                <a:solidFill>
                  <a:srgbClr val="202122"/>
                </a:solidFill>
                <a:effectLst/>
                <a:latin typeface="Trebuchet MS (Gövde)"/>
              </a:rPr>
              <a:t>ve doğa ile uyumlu şekilde yaşayabilmesini amaçlayan</a:t>
            </a:r>
            <a:r>
              <a:rPr lang="en-US" sz="2100" i="0" dirty="0">
                <a:solidFill>
                  <a:srgbClr val="202122"/>
                </a:solidFill>
                <a:effectLst/>
                <a:latin typeface="Trebuchet MS (Gövde)"/>
              </a:rPr>
              <a:t> </a:t>
            </a:r>
            <a:r>
              <a:rPr lang="en-US" sz="2100" i="0" dirty="0" err="1">
                <a:solidFill>
                  <a:srgbClr val="202122"/>
                </a:solidFill>
                <a:effectLst/>
                <a:latin typeface="Trebuchet MS (Gövde)"/>
              </a:rPr>
              <a:t>sosyal</a:t>
            </a:r>
            <a:r>
              <a:rPr lang="en-US" sz="2100" i="0" dirty="0">
                <a:solidFill>
                  <a:srgbClr val="202122"/>
                </a:solidFill>
                <a:effectLst/>
                <a:latin typeface="Trebuchet MS (Gövde)"/>
              </a:rPr>
              <a:t> </a:t>
            </a:r>
            <a:r>
              <a:rPr lang="en-US" sz="2100" i="0" dirty="0" err="1">
                <a:solidFill>
                  <a:srgbClr val="202122"/>
                </a:solidFill>
                <a:effectLst/>
                <a:latin typeface="Trebuchet MS (Gövde)"/>
              </a:rPr>
              <a:t>bir</a:t>
            </a:r>
            <a:r>
              <a:rPr lang="en-US" sz="2100" i="0" dirty="0">
                <a:solidFill>
                  <a:srgbClr val="202122"/>
                </a:solidFill>
                <a:effectLst/>
                <a:latin typeface="Trebuchet MS (Gövde)"/>
              </a:rPr>
              <a:t> </a:t>
            </a:r>
            <a:r>
              <a:rPr lang="en-US" sz="2100" i="0" dirty="0" err="1">
                <a:solidFill>
                  <a:srgbClr val="202122"/>
                </a:solidFill>
                <a:effectLst/>
                <a:latin typeface="Trebuchet MS (Gövde)"/>
              </a:rPr>
              <a:t>hedeftir</a:t>
            </a:r>
            <a:r>
              <a:rPr lang="en-US" sz="2100" i="0" dirty="0">
                <a:solidFill>
                  <a:srgbClr val="202122"/>
                </a:solidFill>
                <a:effectLst/>
                <a:latin typeface="Trebuchet MS (Gövde)"/>
              </a:rPr>
              <a:t>.</a:t>
            </a:r>
            <a:endParaRPr lang="tr-TR" sz="2100" i="0" dirty="0">
              <a:solidFill>
                <a:srgbClr val="202122"/>
              </a:solidFill>
              <a:effectLst/>
              <a:latin typeface="Trebuchet MS (Gövde)"/>
            </a:endParaRPr>
          </a:p>
          <a:p>
            <a:pPr marL="0" indent="0" algn="l">
              <a:buNone/>
            </a:pPr>
            <a:endParaRPr lang="tr-TR" b="1" i="0" dirty="0">
              <a:solidFill>
                <a:srgbClr val="202122"/>
              </a:solidFill>
              <a:effectLst/>
              <a:latin typeface="Trebuchet MS (Gövde)"/>
            </a:endParaRPr>
          </a:p>
          <a:p>
            <a:pPr marL="0" indent="0" algn="l">
              <a:buNone/>
            </a:pPr>
            <a:r>
              <a:rPr lang="tr-TR" sz="2400" b="1" dirty="0">
                <a:effectLst/>
                <a:latin typeface="Trebuchet MS (Gövde)"/>
              </a:rPr>
              <a:t>Koordinatörlüğün amacı  ve vizyonu</a:t>
            </a:r>
            <a:r>
              <a:rPr lang="tr-TR" sz="2400" b="1" dirty="0" smtClean="0">
                <a:effectLst/>
                <a:latin typeface="Trebuchet MS (Gövde)"/>
              </a:rPr>
              <a:t>:</a:t>
            </a:r>
          </a:p>
          <a:p>
            <a:pPr marL="0" indent="0" algn="l">
              <a:buNone/>
            </a:pPr>
            <a:endParaRPr lang="tr-TR" dirty="0">
              <a:effectLst/>
              <a:latin typeface="Trebuchet MS (Gövde)"/>
            </a:endParaRPr>
          </a:p>
          <a:p>
            <a:pPr algn="just">
              <a:buFont typeface="Wingdings" panose="05000000000000000000" pitchFamily="2" charset="2"/>
              <a:buChar char="Ø"/>
            </a:pPr>
            <a:r>
              <a:rPr lang="tr-TR" altLang="tr-TR" sz="2400" dirty="0" smtClean="0">
                <a:solidFill>
                  <a:srgbClr val="202124"/>
                </a:solidFill>
                <a:latin typeface="Trebuchet MS (Gövde)"/>
              </a:rPr>
              <a:t>K</a:t>
            </a:r>
            <a:r>
              <a:rPr kumimoji="0" lang="tr-TR" altLang="tr-TR" sz="2400" b="0" i="0" u="none" strike="noStrike" cap="none" normalizeH="0" baseline="0" dirty="0" smtClean="0">
                <a:ln>
                  <a:noFill/>
                </a:ln>
                <a:solidFill>
                  <a:srgbClr val="202124"/>
                </a:solidFill>
                <a:effectLst/>
                <a:latin typeface="Trebuchet MS (Gövde)"/>
              </a:rPr>
              <a:t>aynakları </a:t>
            </a:r>
            <a:r>
              <a:rPr kumimoji="0" lang="tr-TR" altLang="tr-TR" sz="2400" b="0" i="0" u="none" strike="noStrike" cap="none" normalizeH="0" baseline="0" dirty="0">
                <a:ln>
                  <a:noFill/>
                </a:ln>
                <a:solidFill>
                  <a:srgbClr val="202124"/>
                </a:solidFill>
                <a:effectLst/>
                <a:latin typeface="Trebuchet MS (Gövde)"/>
              </a:rPr>
              <a:t>gelecek nesillerin de kendilerini güvende hissedebilecekleri şekilde kullanabilmesi için bilim, sanat ve eğitim alanlarında sürdürülebilirlik odaklı bir yaklaşımın geliştirilmesini ve </a:t>
            </a:r>
            <a:r>
              <a:rPr lang="tr-TR" altLang="tr-TR" sz="2400" dirty="0">
                <a:solidFill>
                  <a:srgbClr val="202124"/>
                </a:solidFill>
                <a:latin typeface="Trebuchet MS (Gövde)"/>
              </a:rPr>
              <a:t>bu yaklaşımın uygulamalara yansımasını </a:t>
            </a:r>
            <a:r>
              <a:rPr kumimoji="0" lang="tr-TR" altLang="tr-TR" sz="2400" b="0" i="0" u="none" strike="noStrike" cap="none" normalizeH="0" baseline="0" dirty="0">
                <a:ln>
                  <a:noFill/>
                </a:ln>
                <a:solidFill>
                  <a:srgbClr val="202124"/>
                </a:solidFill>
                <a:effectLst/>
                <a:latin typeface="Trebuchet MS (Gövde)"/>
              </a:rPr>
              <a:t>sağlamaktır.</a:t>
            </a:r>
            <a:r>
              <a:rPr kumimoji="0" lang="tr-TR" altLang="tr-TR" sz="2400" b="0" i="0" u="none" strike="noStrike" cap="none" normalizeH="0" baseline="0" dirty="0">
                <a:ln>
                  <a:noFill/>
                </a:ln>
                <a:solidFill>
                  <a:schemeClr val="tx1"/>
                </a:solidFill>
                <a:effectLst/>
                <a:latin typeface="Trebuchet MS (Gövde)"/>
              </a:rPr>
              <a:t> </a:t>
            </a:r>
          </a:p>
          <a:p>
            <a:pPr algn="just"/>
            <a:endParaRPr lang="en-US" sz="2400" dirty="0">
              <a:effectLst/>
              <a:latin typeface="Trebuchet MS (Gövde)"/>
            </a:endParaRPr>
          </a:p>
          <a:p>
            <a:pPr algn="just">
              <a:buFont typeface="Wingdings" panose="05000000000000000000" pitchFamily="2" charset="2"/>
              <a:buChar char="Ø"/>
            </a:pPr>
            <a:r>
              <a:rPr lang="en-US" sz="2100" dirty="0" err="1" smtClean="0">
                <a:latin typeface="Trebuchet MS (Gövde)"/>
              </a:rPr>
              <a:t>Üniversitenin</a:t>
            </a:r>
            <a:r>
              <a:rPr lang="en-US" sz="2100" dirty="0" smtClean="0">
                <a:latin typeface="Trebuchet MS (Gövde)"/>
              </a:rPr>
              <a:t> </a:t>
            </a:r>
            <a:r>
              <a:rPr lang="en-US" sz="2100" dirty="0" err="1">
                <a:latin typeface="Trebuchet MS (Gövde)"/>
              </a:rPr>
              <a:t>sürdürülebilirlik</a:t>
            </a:r>
            <a:r>
              <a:rPr lang="en-US" sz="2100" dirty="0">
                <a:latin typeface="Trebuchet MS (Gövde)"/>
              </a:rPr>
              <a:t> </a:t>
            </a:r>
            <a:r>
              <a:rPr lang="en-US" sz="2100" dirty="0" err="1">
                <a:latin typeface="Trebuchet MS (Gövde)"/>
              </a:rPr>
              <a:t>yaklaşımına</a:t>
            </a:r>
            <a:r>
              <a:rPr lang="en-US" sz="2100" dirty="0">
                <a:latin typeface="Trebuchet MS (Gövde)"/>
              </a:rPr>
              <a:t> </a:t>
            </a:r>
            <a:r>
              <a:rPr lang="en-US" sz="2100" dirty="0" err="1">
                <a:latin typeface="Trebuchet MS (Gövde)"/>
              </a:rPr>
              <a:t>uygun</a:t>
            </a:r>
            <a:r>
              <a:rPr lang="en-US" sz="2100" dirty="0">
                <a:latin typeface="Trebuchet MS (Gövde)"/>
              </a:rPr>
              <a:t> </a:t>
            </a:r>
            <a:r>
              <a:rPr lang="en-US" sz="2100" dirty="0" err="1">
                <a:latin typeface="Trebuchet MS (Gövde)"/>
              </a:rPr>
              <a:t>olarak</a:t>
            </a:r>
            <a:r>
              <a:rPr lang="en-US" sz="2100" dirty="0">
                <a:latin typeface="Trebuchet MS (Gövde)"/>
              </a:rPr>
              <a:t> </a:t>
            </a:r>
            <a:r>
              <a:rPr lang="en-US" sz="2100" dirty="0" err="1">
                <a:latin typeface="Trebuchet MS (Gövde)"/>
              </a:rPr>
              <a:t>yaşamın</a:t>
            </a:r>
            <a:r>
              <a:rPr lang="en-US" sz="2100" dirty="0">
                <a:latin typeface="Trebuchet MS (Gövde)"/>
              </a:rPr>
              <a:t> her </a:t>
            </a:r>
            <a:r>
              <a:rPr lang="en-US" sz="2100" dirty="0" err="1">
                <a:latin typeface="Trebuchet MS (Gövde)"/>
              </a:rPr>
              <a:t>alanında</a:t>
            </a:r>
            <a:r>
              <a:rPr lang="en-US" sz="2100" dirty="0">
                <a:latin typeface="Trebuchet MS (Gövde)"/>
              </a:rPr>
              <a:t> </a:t>
            </a:r>
            <a:r>
              <a:rPr lang="en-US" sz="2100" dirty="0" err="1">
                <a:latin typeface="Trebuchet MS (Gövde)"/>
              </a:rPr>
              <a:t>sürdürülebilirlik</a:t>
            </a:r>
            <a:r>
              <a:rPr lang="en-US" sz="2100" dirty="0">
                <a:latin typeface="Trebuchet MS (Gövde)"/>
              </a:rPr>
              <a:t> </a:t>
            </a:r>
            <a:r>
              <a:rPr lang="en-US" sz="2100" dirty="0" err="1">
                <a:latin typeface="Trebuchet MS (Gövde)"/>
              </a:rPr>
              <a:t>ilkelerini</a:t>
            </a:r>
            <a:r>
              <a:rPr lang="en-US" sz="2100" dirty="0">
                <a:latin typeface="Trebuchet MS (Gövde)"/>
              </a:rPr>
              <a:t> </a:t>
            </a:r>
            <a:r>
              <a:rPr lang="en-US" sz="2100" dirty="0" err="1">
                <a:latin typeface="Trebuchet MS (Gövde)"/>
              </a:rPr>
              <a:t>takip</a:t>
            </a:r>
            <a:r>
              <a:rPr lang="en-US" sz="2100" dirty="0">
                <a:latin typeface="Trebuchet MS (Gövde)"/>
              </a:rPr>
              <a:t> </a:t>
            </a:r>
            <a:r>
              <a:rPr lang="en-US" sz="2100" dirty="0" err="1">
                <a:latin typeface="Trebuchet MS (Gövde)"/>
              </a:rPr>
              <a:t>eden</a:t>
            </a:r>
            <a:r>
              <a:rPr lang="en-US" sz="2100" dirty="0">
                <a:latin typeface="Trebuchet MS (Gövde)"/>
              </a:rPr>
              <a:t> </a:t>
            </a:r>
            <a:r>
              <a:rPr lang="en-US" sz="2100" dirty="0" err="1">
                <a:latin typeface="Trebuchet MS (Gövde)"/>
              </a:rPr>
              <a:t>bireyler</a:t>
            </a:r>
            <a:r>
              <a:rPr lang="en-US" sz="2100" dirty="0">
                <a:latin typeface="Trebuchet MS (Gövde)"/>
              </a:rPr>
              <a:t> </a:t>
            </a:r>
            <a:r>
              <a:rPr lang="en-US" sz="2100" dirty="0" err="1">
                <a:latin typeface="Trebuchet MS (Gövde)"/>
              </a:rPr>
              <a:t>yetiştirmek</a:t>
            </a:r>
            <a:r>
              <a:rPr lang="en-US" sz="2100" dirty="0">
                <a:latin typeface="Trebuchet MS (Gövde)"/>
              </a:rPr>
              <a:t> ve </a:t>
            </a:r>
            <a:r>
              <a:rPr lang="en-US" sz="2100" dirty="0" err="1">
                <a:latin typeface="Trebuchet MS (Gövde)"/>
              </a:rPr>
              <a:t>bu</a:t>
            </a:r>
            <a:r>
              <a:rPr lang="en-US" sz="2100" dirty="0">
                <a:latin typeface="Trebuchet MS (Gövde)"/>
              </a:rPr>
              <a:t> </a:t>
            </a:r>
            <a:r>
              <a:rPr lang="en-US" sz="2100" dirty="0" err="1">
                <a:latin typeface="Trebuchet MS (Gövde)"/>
              </a:rPr>
              <a:t>bireylerin</a:t>
            </a:r>
            <a:r>
              <a:rPr lang="en-US" sz="2100" dirty="0">
                <a:latin typeface="Trebuchet MS (Gövde)"/>
              </a:rPr>
              <a:t> </a:t>
            </a:r>
            <a:r>
              <a:rPr lang="en-US" sz="2100" dirty="0" err="1">
                <a:latin typeface="Trebuchet MS (Gövde)"/>
              </a:rPr>
              <a:t>bilim</a:t>
            </a:r>
            <a:r>
              <a:rPr lang="en-US" sz="2100" dirty="0">
                <a:latin typeface="Trebuchet MS (Gövde)"/>
              </a:rPr>
              <a:t>, teknoloji</a:t>
            </a:r>
            <a:r>
              <a:rPr lang="tr-TR" sz="2100" dirty="0">
                <a:latin typeface="Trebuchet MS (Gövde)"/>
              </a:rPr>
              <a:t>, </a:t>
            </a:r>
            <a:r>
              <a:rPr lang="en-US" sz="2100" dirty="0" err="1">
                <a:latin typeface="Trebuchet MS (Gövde)"/>
              </a:rPr>
              <a:t>sanat</a:t>
            </a:r>
            <a:r>
              <a:rPr lang="en-US" sz="2100" dirty="0">
                <a:latin typeface="Trebuchet MS (Gövde)"/>
              </a:rPr>
              <a:t> </a:t>
            </a:r>
            <a:r>
              <a:rPr lang="tr-TR" sz="2100" dirty="0">
                <a:latin typeface="Trebuchet MS (Gövde)"/>
              </a:rPr>
              <a:t>ve eğitimde </a:t>
            </a:r>
            <a:r>
              <a:rPr lang="en-US" sz="2100" dirty="0" err="1">
                <a:latin typeface="Trebuchet MS (Gövde)"/>
              </a:rPr>
              <a:t>sürdürülebilirliği</a:t>
            </a:r>
            <a:r>
              <a:rPr lang="en-US" sz="2100" dirty="0">
                <a:latin typeface="Trebuchet MS (Gövde)"/>
              </a:rPr>
              <a:t> </a:t>
            </a:r>
            <a:r>
              <a:rPr lang="en-US" sz="2100" dirty="0" err="1">
                <a:latin typeface="Trebuchet MS (Gövde)"/>
              </a:rPr>
              <a:t>ön</a:t>
            </a:r>
            <a:r>
              <a:rPr lang="en-US" sz="2100" dirty="0">
                <a:latin typeface="Trebuchet MS (Gövde)"/>
              </a:rPr>
              <a:t> </a:t>
            </a:r>
            <a:r>
              <a:rPr lang="en-US" sz="2100" dirty="0" err="1">
                <a:latin typeface="Trebuchet MS (Gövde)"/>
              </a:rPr>
              <a:t>planda</a:t>
            </a:r>
            <a:r>
              <a:rPr lang="en-US" sz="2100" dirty="0">
                <a:latin typeface="Trebuchet MS (Gövde)"/>
              </a:rPr>
              <a:t> </a:t>
            </a:r>
            <a:r>
              <a:rPr lang="en-US" sz="2100" dirty="0" err="1">
                <a:latin typeface="Trebuchet MS (Gövde)"/>
              </a:rPr>
              <a:t>tuttuğu</a:t>
            </a:r>
            <a:r>
              <a:rPr lang="en-US" sz="2100" dirty="0">
                <a:latin typeface="Trebuchet MS (Gövde)"/>
              </a:rPr>
              <a:t> </a:t>
            </a:r>
            <a:r>
              <a:rPr lang="en-US" sz="2100" dirty="0" err="1">
                <a:latin typeface="Trebuchet MS (Gövde)"/>
              </a:rPr>
              <a:t>bir</a:t>
            </a:r>
            <a:r>
              <a:rPr lang="en-US" sz="2100" dirty="0">
                <a:latin typeface="Trebuchet MS (Gövde)"/>
              </a:rPr>
              <a:t> </a:t>
            </a:r>
            <a:r>
              <a:rPr lang="en-US" sz="2100" dirty="0" err="1">
                <a:latin typeface="Trebuchet MS (Gövde)"/>
              </a:rPr>
              <a:t>döngü</a:t>
            </a:r>
            <a:r>
              <a:rPr lang="en-US" sz="2100" dirty="0">
                <a:latin typeface="Trebuchet MS (Gövde)"/>
              </a:rPr>
              <a:t> </a:t>
            </a:r>
            <a:r>
              <a:rPr lang="en-US" sz="2100" dirty="0" err="1">
                <a:latin typeface="Trebuchet MS (Gövde)"/>
              </a:rPr>
              <a:t>inşa</a:t>
            </a:r>
            <a:r>
              <a:rPr lang="en-US" sz="2100" dirty="0">
                <a:latin typeface="Trebuchet MS (Gövde)"/>
              </a:rPr>
              <a:t> </a:t>
            </a:r>
            <a:r>
              <a:rPr lang="en-US" sz="2100" dirty="0" err="1">
                <a:latin typeface="Trebuchet MS (Gövde)"/>
              </a:rPr>
              <a:t>ederek</a:t>
            </a:r>
            <a:r>
              <a:rPr lang="en-US" sz="2100" dirty="0">
                <a:latin typeface="Trebuchet MS (Gövde)"/>
              </a:rPr>
              <a:t> </a:t>
            </a:r>
            <a:r>
              <a:rPr lang="en-US" sz="2100" dirty="0" err="1">
                <a:latin typeface="Trebuchet MS (Gövde)"/>
              </a:rPr>
              <a:t>sürdürülebilir</a:t>
            </a:r>
            <a:r>
              <a:rPr lang="en-US" sz="2100" dirty="0">
                <a:latin typeface="Trebuchet MS (Gövde)"/>
              </a:rPr>
              <a:t> </a:t>
            </a:r>
            <a:r>
              <a:rPr lang="en-US" sz="2100" dirty="0" err="1">
                <a:latin typeface="Trebuchet MS (Gövde)"/>
              </a:rPr>
              <a:t>bir</a:t>
            </a:r>
            <a:r>
              <a:rPr lang="en-US" sz="2100" dirty="0">
                <a:latin typeface="Trebuchet MS (Gövde)"/>
              </a:rPr>
              <a:t> </a:t>
            </a:r>
            <a:r>
              <a:rPr lang="en-US" sz="2100" dirty="0" err="1">
                <a:latin typeface="Trebuchet MS (Gövde)"/>
              </a:rPr>
              <a:t>toplum</a:t>
            </a:r>
            <a:r>
              <a:rPr lang="en-US" sz="2100" dirty="0">
                <a:latin typeface="Trebuchet MS (Gövde)"/>
              </a:rPr>
              <a:t> </a:t>
            </a:r>
            <a:r>
              <a:rPr lang="en-US" sz="2100" dirty="0" err="1">
                <a:latin typeface="Trebuchet MS (Gövde)"/>
              </a:rPr>
              <a:t>yaratılmasına</a:t>
            </a:r>
            <a:r>
              <a:rPr lang="en-US" sz="2100" dirty="0">
                <a:latin typeface="Trebuchet MS (Gövde)"/>
              </a:rPr>
              <a:t> </a:t>
            </a:r>
            <a:r>
              <a:rPr lang="en-US" sz="2100" dirty="0" err="1">
                <a:latin typeface="Trebuchet MS (Gövde)"/>
              </a:rPr>
              <a:t>katkıda</a:t>
            </a:r>
            <a:r>
              <a:rPr lang="en-US" sz="2100" dirty="0">
                <a:latin typeface="Trebuchet MS (Gövde)"/>
              </a:rPr>
              <a:t> </a:t>
            </a:r>
            <a:r>
              <a:rPr lang="en-US" sz="2100" dirty="0" err="1">
                <a:latin typeface="Trebuchet MS (Gövde)"/>
              </a:rPr>
              <a:t>bulunmaktır</a:t>
            </a:r>
            <a:r>
              <a:rPr lang="en-US" sz="2100" dirty="0">
                <a:latin typeface="Trebuchet MS (Gövde)"/>
              </a:rPr>
              <a:t>.</a:t>
            </a:r>
            <a:br>
              <a:rPr lang="en-US" sz="2100" dirty="0">
                <a:latin typeface="Trebuchet MS (Gövde)"/>
              </a:rPr>
            </a:br>
            <a:endParaRPr lang="tr-TR" sz="2100" dirty="0">
              <a:latin typeface="Trebuchet MS (Gövde)"/>
            </a:endParaRPr>
          </a:p>
        </p:txBody>
      </p:sp>
      <p:sp>
        <p:nvSpPr>
          <p:cNvPr id="5" name="Rectangle 2">
            <a:extLst>
              <a:ext uri="{FF2B5EF4-FFF2-40B4-BE49-F238E27FC236}">
                <a16:creationId xmlns:a16="http://schemas.microsoft.com/office/drawing/2014/main" id="{E49A53FC-988A-57B1-3869-7CE1988ABF0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571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94DCEF-3BD0-3AA6-A7EB-E9E23BB20516}"/>
              </a:ext>
            </a:extLst>
          </p:cNvPr>
          <p:cNvSpPr>
            <a:spLocks noGrp="1"/>
          </p:cNvSpPr>
          <p:nvPr>
            <p:ph type="title"/>
          </p:nvPr>
        </p:nvSpPr>
        <p:spPr/>
        <p:txBody>
          <a:bodyPr/>
          <a:lstStyle/>
          <a:p>
            <a:pPr algn="ctr"/>
            <a:r>
              <a:rPr lang="tr-TR" dirty="0"/>
              <a:t>Sürdürülebilirlik Ofisinin Amaçları</a:t>
            </a:r>
          </a:p>
        </p:txBody>
      </p:sp>
      <p:sp>
        <p:nvSpPr>
          <p:cNvPr id="3" name="İçerik Yer Tutucusu 2">
            <a:extLst>
              <a:ext uri="{FF2B5EF4-FFF2-40B4-BE49-F238E27FC236}">
                <a16:creationId xmlns:a16="http://schemas.microsoft.com/office/drawing/2014/main" id="{491ECEF5-2A82-056D-C41D-DEEE4F01713D}"/>
              </a:ext>
            </a:extLst>
          </p:cNvPr>
          <p:cNvSpPr>
            <a:spLocks noGrp="1"/>
          </p:cNvSpPr>
          <p:nvPr>
            <p:ph idx="1"/>
          </p:nvPr>
        </p:nvSpPr>
        <p:spPr>
          <a:xfrm>
            <a:off x="606214" y="1488613"/>
            <a:ext cx="9320106" cy="4932507"/>
          </a:xfrm>
        </p:spPr>
        <p:txBody>
          <a:bodyPr>
            <a:normAutofit/>
          </a:bodyPr>
          <a:lstStyle/>
          <a:p>
            <a:r>
              <a:rPr lang="tr-TR" dirty="0"/>
              <a:t>Yeşil kampüs ve sürdürülebilir kurumsal yönetim yaklaşımının oluşturulmasına katkıda bulunmak;</a:t>
            </a:r>
          </a:p>
          <a:p>
            <a:r>
              <a:rPr lang="tr-TR" dirty="0"/>
              <a:t>Üniversitedeki araştırma geliştirme projelerinin, sanayi işbirliklerinin, eğitim-öğretim faaliyetlerinin ve girişimlerin sürdürülebilirlik ilkelerine uygun olarak düzenlenmesini ve yürütülmesi için çalışmak ve bu sayede Üniversitenin gelişimini sürdürülebilirlik hedeflerinden ödün vermeden sürdürmesine katkıda bulunmak; </a:t>
            </a:r>
          </a:p>
          <a:p>
            <a:r>
              <a:rPr lang="tr-TR" dirty="0"/>
              <a:t>Sürdürülebilir bir dünya için sürdürülebilir bir kurum olma bilinciyle hareket ederek, </a:t>
            </a:r>
            <a:r>
              <a:rPr lang="tr-TR" dirty="0">
                <a:solidFill>
                  <a:srgbClr val="FF0000"/>
                </a:solidFill>
              </a:rPr>
              <a:t>eğitim, eşitlik, sağlık, iklim değişikliği ve etkileri, atık arıtma ve geri dönüşüm, enerji tasarrufu</a:t>
            </a:r>
            <a:r>
              <a:rPr lang="tr-TR" dirty="0"/>
              <a:t> konularına odaklı hareket ederek üniversitenin güçlü ve sürdürülebilir varlığını korumasını sağlamak;</a:t>
            </a:r>
          </a:p>
          <a:p>
            <a:r>
              <a:rPr lang="tr-TR" dirty="0"/>
              <a:t>Lisans ve lisansüstü öğrencilerinin kampüs yaşamında sürdürülebilirlik bilincini yansıtan süreçlere katılımını sağlamak ve ilgili hedefleri hayata geçirmek.</a:t>
            </a:r>
          </a:p>
          <a:p>
            <a:r>
              <a:rPr lang="tr-TR" dirty="0"/>
              <a:t>Her alanda Sürdürülebilirlik Hedefleri doğrultusunda çalışmalar yürütmek.</a:t>
            </a:r>
          </a:p>
        </p:txBody>
      </p:sp>
    </p:spTree>
    <p:extLst>
      <p:ext uri="{BB962C8B-B14F-4D97-AF65-F5344CB8AC3E}">
        <p14:creationId xmlns:p14="http://schemas.microsoft.com/office/powerpoint/2010/main" val="67383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68D2A3-6036-36EF-FC70-5950CDE5B396}"/>
              </a:ext>
            </a:extLst>
          </p:cNvPr>
          <p:cNvSpPr>
            <a:spLocks noGrp="1"/>
          </p:cNvSpPr>
          <p:nvPr>
            <p:ph type="title"/>
          </p:nvPr>
        </p:nvSpPr>
        <p:spPr>
          <a:xfrm>
            <a:off x="1043094" y="233680"/>
            <a:ext cx="8596668" cy="1320800"/>
          </a:xfrm>
        </p:spPr>
        <p:txBody>
          <a:bodyPr/>
          <a:lstStyle/>
          <a:p>
            <a:pPr algn="ctr"/>
            <a:r>
              <a:rPr lang="tr-TR" dirty="0"/>
              <a:t>Sürdürülebilirlik </a:t>
            </a:r>
            <a:r>
              <a:rPr lang="tr-TR" dirty="0" smtClean="0"/>
              <a:t>Faaliyetlerinin </a:t>
            </a:r>
            <a:r>
              <a:rPr lang="tr-TR" dirty="0"/>
              <a:t>Raporlanması</a:t>
            </a:r>
          </a:p>
        </p:txBody>
      </p:sp>
      <p:sp>
        <p:nvSpPr>
          <p:cNvPr id="3" name="İçerik Yer Tutucusu 2">
            <a:extLst>
              <a:ext uri="{FF2B5EF4-FFF2-40B4-BE49-F238E27FC236}">
                <a16:creationId xmlns:a16="http://schemas.microsoft.com/office/drawing/2014/main" id="{A8B07E5C-54EB-7749-BBD4-D8F4948370CC}"/>
              </a:ext>
            </a:extLst>
          </p:cNvPr>
          <p:cNvSpPr>
            <a:spLocks noGrp="1"/>
          </p:cNvSpPr>
          <p:nvPr>
            <p:ph idx="1"/>
          </p:nvPr>
        </p:nvSpPr>
        <p:spPr>
          <a:xfrm>
            <a:off x="666825" y="2291256"/>
            <a:ext cx="8718914" cy="3079532"/>
          </a:xfrm>
        </p:spPr>
        <p:txBody>
          <a:bodyPr>
            <a:normAutofit/>
          </a:bodyPr>
          <a:lstStyle/>
          <a:p>
            <a:pPr algn="just"/>
            <a:r>
              <a:rPr lang="tr-TR" dirty="0"/>
              <a:t>Sürdürülebilirlik Ofisi tüm alanlarda </a:t>
            </a:r>
            <a:r>
              <a:rPr lang="tr-TR" dirty="0" err="1"/>
              <a:t>GTÜ’nün</a:t>
            </a:r>
            <a:r>
              <a:rPr lang="tr-TR" dirty="0"/>
              <a:t> sürdürülebilirlik faaliyetlerini raporlar ve Dünya Üniversite sürdürülebilirlik sıralamalarında </a:t>
            </a:r>
            <a:r>
              <a:rPr lang="tr-TR" dirty="0" err="1"/>
              <a:t>GTÜ’nün</a:t>
            </a:r>
            <a:r>
              <a:rPr lang="tr-TR" dirty="0"/>
              <a:t> güçlü bir şekilde temsil edilebilmesi için analizler yapar ve sürdürülebilir bir Üniversite ve kampüs olma yolunda Rektörlüğe önerilerde bulunur.</a:t>
            </a:r>
          </a:p>
          <a:p>
            <a:endParaRPr lang="tr-TR" dirty="0"/>
          </a:p>
        </p:txBody>
      </p:sp>
    </p:spTree>
    <p:extLst>
      <p:ext uri="{BB962C8B-B14F-4D97-AF65-F5344CB8AC3E}">
        <p14:creationId xmlns:p14="http://schemas.microsoft.com/office/powerpoint/2010/main" val="229118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188528-0250-5E82-2F2C-A6041B1CC8E5}"/>
              </a:ext>
            </a:extLst>
          </p:cNvPr>
          <p:cNvSpPr>
            <a:spLocks noGrp="1"/>
          </p:cNvSpPr>
          <p:nvPr>
            <p:ph type="title"/>
          </p:nvPr>
        </p:nvSpPr>
        <p:spPr>
          <a:xfrm>
            <a:off x="443654" y="223519"/>
            <a:ext cx="9442026" cy="1550989"/>
          </a:xfrm>
        </p:spPr>
        <p:txBody>
          <a:bodyPr>
            <a:normAutofit fontScale="90000"/>
          </a:bodyPr>
          <a:lstStyle/>
          <a:p>
            <a:r>
              <a:rPr lang="tr-TR" dirty="0"/>
              <a:t>Her alanda sürdürülebilir projelerin artırılması, Üniversitede uygulanması, yakın ve uzak çevreye yayılmasının sağlanması için eğitimlerin artırılması</a:t>
            </a:r>
          </a:p>
        </p:txBody>
      </p:sp>
      <p:sp>
        <p:nvSpPr>
          <p:cNvPr id="3" name="İçerik Yer Tutucusu 2">
            <a:extLst>
              <a:ext uri="{FF2B5EF4-FFF2-40B4-BE49-F238E27FC236}">
                <a16:creationId xmlns:a16="http://schemas.microsoft.com/office/drawing/2014/main" id="{54CE2107-B93F-22BF-52DC-FB758739A986}"/>
              </a:ext>
            </a:extLst>
          </p:cNvPr>
          <p:cNvSpPr>
            <a:spLocks noGrp="1"/>
          </p:cNvSpPr>
          <p:nvPr>
            <p:ph idx="1"/>
          </p:nvPr>
        </p:nvSpPr>
        <p:spPr>
          <a:xfrm>
            <a:off x="677334" y="2160589"/>
            <a:ext cx="9655386" cy="4605971"/>
          </a:xfrm>
        </p:spPr>
        <p:txBody>
          <a:bodyPr/>
          <a:lstStyle/>
          <a:p>
            <a:r>
              <a:rPr lang="tr-TR" sz="2000" dirty="0">
                <a:solidFill>
                  <a:srgbClr val="FF0000"/>
                </a:solidFill>
              </a:rPr>
              <a:t>Atık </a:t>
            </a:r>
            <a:r>
              <a:rPr lang="tr-TR" sz="2000" dirty="0"/>
              <a:t>  (atıkların geri dönüşümü, uygun şekilde bertarafı, atık azaltımı için sorumlu tüketim bilincinin geliştirilmesi)</a:t>
            </a:r>
          </a:p>
          <a:p>
            <a:r>
              <a:rPr lang="tr-TR" sz="2000" dirty="0">
                <a:solidFill>
                  <a:srgbClr val="FF0000"/>
                </a:solidFill>
              </a:rPr>
              <a:t>Su</a:t>
            </a:r>
            <a:r>
              <a:rPr lang="tr-TR" sz="2000" dirty="0"/>
              <a:t> (suyun verimli kullanımı, arıtımı, geri dönüşümü için teknolojiler geliştirme)</a:t>
            </a:r>
          </a:p>
          <a:p>
            <a:r>
              <a:rPr lang="tr-TR" sz="2000" dirty="0">
                <a:solidFill>
                  <a:srgbClr val="FF0000"/>
                </a:solidFill>
              </a:rPr>
              <a:t>Eğitim ve Araştırma </a:t>
            </a:r>
            <a:r>
              <a:rPr lang="tr-TR" sz="2000" dirty="0"/>
              <a:t>(sağlıklı eğitim ortamlarının sağlanması, sürdürülebilirlik yaklaşımı sunan ders, proje ve uygulamaların artırılması)</a:t>
            </a:r>
          </a:p>
          <a:p>
            <a:r>
              <a:rPr lang="tr-TR" sz="2000" dirty="0">
                <a:solidFill>
                  <a:srgbClr val="FF0000"/>
                </a:solidFill>
              </a:rPr>
              <a:t>Enerji ve İklim Değişikliği </a:t>
            </a:r>
            <a:r>
              <a:rPr lang="tr-TR" sz="2000" dirty="0"/>
              <a:t>(sera gazlarının azaltılması amacıyla yenilenebilir enerji üretim teknolojilerinin hayata geçirilmesi)</a:t>
            </a:r>
          </a:p>
          <a:p>
            <a:r>
              <a:rPr lang="tr-TR" sz="2000" dirty="0">
                <a:solidFill>
                  <a:srgbClr val="FF0000"/>
                </a:solidFill>
              </a:rPr>
              <a:t>Ulaşım </a:t>
            </a:r>
            <a:r>
              <a:rPr lang="tr-TR" sz="2000" dirty="0"/>
              <a:t>(atmosferi kirletmeyen ulaşım araçlarına ve toplu taşımaya yönelme)</a:t>
            </a:r>
          </a:p>
          <a:p>
            <a:r>
              <a:rPr lang="tr-TR" sz="2000" dirty="0">
                <a:solidFill>
                  <a:srgbClr val="FF0000"/>
                </a:solidFill>
              </a:rPr>
              <a:t>Altyapı</a:t>
            </a:r>
            <a:r>
              <a:rPr lang="tr-TR" sz="2000" dirty="0"/>
              <a:t> (sağlam ve akıllı binalar inşa etme, sınıf ve laboratuvarlarda bilim ve teknolojiyi destekleyen olanaklar sağlama)</a:t>
            </a:r>
          </a:p>
          <a:p>
            <a:endParaRPr lang="tr-TR" dirty="0"/>
          </a:p>
        </p:txBody>
      </p:sp>
    </p:spTree>
    <p:extLst>
      <p:ext uri="{BB962C8B-B14F-4D97-AF65-F5344CB8AC3E}">
        <p14:creationId xmlns:p14="http://schemas.microsoft.com/office/powerpoint/2010/main" val="3582897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D74FDE0D-FBBD-4C3D-D4C1-256F271861D4}"/>
              </a:ext>
            </a:extLst>
          </p:cNvPr>
          <p:cNvPicPr>
            <a:picLocks noGrp="1" noChangeAspect="1"/>
          </p:cNvPicPr>
          <p:nvPr>
            <p:ph idx="1"/>
          </p:nvPr>
        </p:nvPicPr>
        <p:blipFill rotWithShape="1">
          <a:blip r:embed="rId2"/>
          <a:srcRect l="31777" t="19723" r="36125" b="6461"/>
          <a:stretch/>
        </p:blipFill>
        <p:spPr>
          <a:xfrm>
            <a:off x="2060027" y="215218"/>
            <a:ext cx="4985408" cy="6449011"/>
          </a:xfrm>
        </p:spPr>
      </p:pic>
    </p:spTree>
    <p:extLst>
      <p:ext uri="{BB962C8B-B14F-4D97-AF65-F5344CB8AC3E}">
        <p14:creationId xmlns:p14="http://schemas.microsoft.com/office/powerpoint/2010/main" val="3170126722"/>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106</TotalTime>
  <Words>504</Words>
  <Application>Microsoft Office PowerPoint</Application>
  <PresentationFormat>Geniş ekran</PresentationFormat>
  <Paragraphs>30</Paragraphs>
  <Slides>10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10</vt:i4>
      </vt:variant>
    </vt:vector>
  </HeadingPairs>
  <TitlesOfParts>
    <vt:vector size="16" baseType="lpstr">
      <vt:lpstr>Arial</vt:lpstr>
      <vt:lpstr>Trebuchet MS</vt:lpstr>
      <vt:lpstr>Trebuchet MS (Gövde)</vt:lpstr>
      <vt:lpstr>Wingdings</vt:lpstr>
      <vt:lpstr>Wingdings 3</vt:lpstr>
      <vt:lpstr>Yüzeyler</vt:lpstr>
      <vt:lpstr>GEBZE TEKNİK ÜNİVERSİTESİ SÜRDÜRÜLEBİLİRLİK OFİSİ KOORDİNATÖRLÜĞÜ</vt:lpstr>
      <vt:lpstr>Sustainable Development Goals (SDG)  Sürdürülebilir Kalkınma Hedefleri (Küresel Hedefler)</vt:lpstr>
      <vt:lpstr>Birleşmiş Milletler sürdürülebilirlik hedefleri nasıl oluştu</vt:lpstr>
      <vt:lpstr>PowerPoint Sunusu</vt:lpstr>
      <vt:lpstr>Koordinatörlük Amaç Ve Hedefleri</vt:lpstr>
      <vt:lpstr>Sürdürülebilirlik Ofisinin Amaçları</vt:lpstr>
      <vt:lpstr>Sürdürülebilirlik Faaliyetlerinin Raporlanması</vt:lpstr>
      <vt:lpstr>Her alanda sürdürülebilir projelerin artırılması, Üniversitede uygulanması, yakın ve uzak çevreye yayılmasının sağlanması için eğitimlerin artırılması</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GEBZE TEKNİK ÜNİVERSİTESİ SÜRDÜRÜLEBİLİRLİK OFİSİ KOORDİNATÖRLÜĞÜ</dc:title>
  <dc:creator>melek ozkan</dc:creator>
  <cp:lastModifiedBy>user</cp:lastModifiedBy>
  <cp:revision>10</cp:revision>
  <dcterms:created xsi:type="dcterms:W3CDTF">2024-01-06T19:04:43Z</dcterms:created>
  <dcterms:modified xsi:type="dcterms:W3CDTF">2024-03-26T07:13:08Z</dcterms:modified>
</cp:coreProperties>
</file>